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6" roundtripDataSignature="AMtx7mjUqgcUXvw+MgfqtW+elOsctDS2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e contenuti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2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testazione sezione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4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olo e testo verticale" type="vertTitleAndTx">
  <p:cSld name="VERTICAL_TITLE_AND_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x">
  <p:cSld name="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" type="body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magine con didascalia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2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to con didascalia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5" name="Google Shape;45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6" name="Google Shape;46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uota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tito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0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front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Relationship Id="rId4" Type="http://schemas.openxmlformats.org/officeDocument/2006/relationships/hyperlink" Target="http://www.europa.eu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0" i="0" lang="en-US" sz="6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Dall’Europa al Lazio</a:t>
            </a:r>
            <a:br>
              <a:rPr b="0" i="0" lang="en-US" sz="6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6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andata e ritorno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cittadinanza europea e la progettazione in Europa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Relatore: dott. Marco Volante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Categorie di finanziamento</a:t>
            </a:r>
            <a:endParaRPr/>
          </a:p>
        </p:txBody>
      </p:sp>
      <p:sp>
        <p:nvSpPr>
          <p:cNvPr id="145" name="Google Shape;145;p10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sono linee di finanziamento gestite direttamente dalla Commissione europea</a:t>
            </a:r>
            <a:endParaRPr b="1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fondi strutturali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politica di solidarietà che miri a ridurre il divario esistente tra le regioni europee, per raggiungere uno sviluppo economico, sociale e territoriale equilibrato in tutti i Paesi e le regioni dell’Unione.</a:t>
            </a:r>
            <a:endParaRPr b="1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di cooperazione territoriale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promuove la collaborazione tra i territori dei diversi Stati membri dell’UE mediante la realizzazione di azioni congiunte, per risolvere le problematiche comuni dei territori coinvolti.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51" name="Google Shape;151;p11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Cosa sono i programmi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Strumenti con lo scopo di attuare le politiche dell’EU in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varie aree tematiche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attraverso la cooperazione tra soggetti appartenenti a più Paesi dell’Unione (e anche a Paesi terzi).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 una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linea temporale di 7 anni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seguito ad un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processo legislativo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 coinvolge l’insieme delle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istituzioni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dell’Unione Europea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57" name="Google Shape;157;p12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 li gestisce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Sono definiti a </a:t>
            </a: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gestione diretta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cioè dipendono direttamente dalla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Commissione europea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il tramite delle sue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Direzioni generali.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Quasi sempre la parte esecutiva (pubblicazione bandi, selezione proposte, monitoraggio e verifica, informazioni) è affidata ad agenzie: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Agenzie della UE: gestione del programma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Agenzie nazionali: info ai cittadini e raccolta proposte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Punti di contatto nazionali: guide e info day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63" name="Google Shape;163;p13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principali programmi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il periodo 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2014-2020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Erasmus+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budget 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14,7 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educazione e formazione, giovani, mobilità e scambi internazionali, lingue, sport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Europa creativa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1,46 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promozione e diffusione di arti e attività culturali, audiovisivo e multimedia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69" name="Google Shape;169;p14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Horizon2020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80 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ricerca scientifica, innovazione e applicazioni nell’industria e nella società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3,4 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ambiente, risorse e efficienza energetica, biodiversità e clima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75" name="Google Shape;175;p15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EaSI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0,92 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occupazione, lavoro, inclusione sociale, mobilità, economia sociale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Europa per i cittadini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0,186 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memoria e dei valori dell’UE, partecipazione civica e democratica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81" name="Google Shape;181;p16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Programma per i diritti, l’uguaglianza e la cittadinanza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0,439 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uguaglianza, diritti civili, lotta alle discriminazioni e alla violenza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Programma Giustizia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0,378 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collaborazione su questioni giudiziarie, diritto alla giustizia e lotta alla droga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87" name="Google Shape;187;p17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Programma Salute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0,449 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promozione della salute e della prevenzione, sistemi sanitari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Programma per la tutela dei consumatori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0,189 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sicurezza dei prodotti, rappresentanza e diritti dei consumatori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 UE</a:t>
            </a:r>
            <a:endParaRPr/>
          </a:p>
        </p:txBody>
      </p:sp>
      <p:sp>
        <p:nvSpPr>
          <p:cNvPr id="193" name="Google Shape;193;p18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COSME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2,3 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piccole e medie imprese (finanziamenti, accesso ai mercati, agevolazioni)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Connecting Europe Facility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/ budget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 mld €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Ambiti tematici: 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comunicazioni, reti di trasporti, reti energetiche, reti e collegamenti digitali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Parole chiave</a:t>
            </a:r>
            <a:endParaRPr/>
          </a:p>
        </p:txBody>
      </p:sp>
      <p:sp>
        <p:nvSpPr>
          <p:cNvPr id="199" name="Google Shape;199;p19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Documentazione: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Generalmente ci sono una serie di documenti che sono indispensabili per la scrittura e successiva gestione del progetto.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Bando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il testo che prevede la descrizione dei requisiti, tipo di azioni, criteri di valutazione, dotazione finanziaria, tempistiche e riferimenti.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Linee- guida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entrano nel dettaglio sulle priorità attese, le tempistiche per la presentazione, aggiudicazione, avvio attività, condizioni di esclusione e documenti di appoggio, criteri, modalità finanziamento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Dall’Europa al Lazio andata e ritorno</a:t>
            </a:r>
            <a:b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Percorso formativo e divulgativo sul futuro dei consumatori in Europa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Essere cittadino UE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Diritto di cittadinanza;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istituzioni europee e il processo decisionale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assistenza?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programmi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Parole chiave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Documentazione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Transnazionalità e Partenariato</a:t>
            </a:r>
            <a:endParaRPr/>
          </a:p>
          <a:p>
            <a:pPr indent="-762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0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Parole chiave</a:t>
            </a:r>
            <a:endParaRPr/>
          </a:p>
        </p:txBody>
      </p:sp>
      <p:sp>
        <p:nvSpPr>
          <p:cNvPr id="205" name="Google Shape;205;p20"/>
          <p:cNvSpPr txBox="1"/>
          <p:nvPr>
            <p:ph idx="1" type="body"/>
          </p:nvPr>
        </p:nvSpPr>
        <p:spPr>
          <a:xfrm>
            <a:off x="838200" y="1952625"/>
            <a:ext cx="9847262" cy="409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Trans-nazionalità e partenariato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proposte devono essere presentate e realizzate da un partenariato composto da organismi appartenenti ad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almeno due o tre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 membri diversi.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L’ampiezza e la transnazionalità del partenariato sono elementi costitutivi del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“valore aggiunto europeo”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ovvero della capacità del progetto di produrre gli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effetti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gli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impatti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desiderati su più Paesi e sull’insieme dell’Unione.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Dall’Europa al Lazio andata e ritorno</a:t>
            </a:r>
            <a:b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Percorso formativo e divulgativo sul futuro dei consumatori in Europa</a:t>
            </a:r>
            <a:endParaRPr/>
          </a:p>
        </p:txBody>
      </p:sp>
      <p:sp>
        <p:nvSpPr>
          <p:cNvPr id="211" name="Google Shape;211;p21"/>
          <p:cNvSpPr txBox="1"/>
          <p:nvPr>
            <p:ph idx="1" type="body"/>
          </p:nvPr>
        </p:nvSpPr>
        <p:spPr>
          <a:xfrm>
            <a:off x="838200" y="1825625"/>
            <a:ext cx="9898062" cy="410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FINE PRIMA PARTE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www.europa.eu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Dall’</a:t>
            </a:r>
            <a:r>
              <a:rPr b="1" lang="en-US"/>
              <a:t>E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uropa a Lazio andata e ritorno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è un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percorso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che vuole mettere sotto una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lente di ingrandimento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politiche dell’UE per i cittadini.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Abbiamo scelto alcune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aree tematiche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sulle quale la UE è maggiormente impegnata: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Economia circolare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Privacy, Banche e finanziarie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Alimentazione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Sostenibilità e Green New Deal e comportamento dei consumatori</a:t>
            </a:r>
            <a:endParaRPr/>
          </a:p>
          <a:p>
            <a:pPr indent="-17780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Energia e risparmio delle risorse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ESSERE CITTADINO EUROPEO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diritto di cittadinanza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9847262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cittadini di uno stato membro sono </a:t>
            </a: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automaticamente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cittadini dell’UE, acquisiscono diritti e responsabilità oltre a quelle del loro stato di appartenenza.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 diritti sono sanciti dalla: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CARTA DEI DIRITTI FONDAMENTALI DELLA UE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Proclamata solennemente nel 2000 a Nizza e rivisitata nel 2007. Con il trattato di Lisbona del 2009 diventa fonte vincolante di diritto primario.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popoli d'Europa, nel creare tra loro un'unione sempre più stretta, hanno deciso di condividere un futuro di pace fondato su valori comuni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 </a:t>
            </a: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Preambolo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ESSERE CITTADINO EUROPEO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diritto di cittadinanza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9847262" cy="477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CARTA DEI DIRITTI FONDAMENTALI DELLA UE</a:t>
            </a:r>
            <a:endParaRPr/>
          </a:p>
        </p:txBody>
      </p:sp>
      <p:sp>
        <p:nvSpPr>
          <p:cNvPr id="110" name="Google Shape;110;p5"/>
          <p:cNvSpPr txBox="1"/>
          <p:nvPr/>
        </p:nvSpPr>
        <p:spPr>
          <a:xfrm>
            <a:off x="838200" y="2435225"/>
            <a:ext cx="3571875" cy="3609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DIRITTI SANCITI</a:t>
            </a:r>
            <a:endParaRPr b="1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Dignità</a:t>
            </a:r>
            <a:endParaRPr/>
          </a:p>
          <a:p>
            <a:pPr indent="-17780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Libertà</a:t>
            </a:r>
            <a:endParaRPr/>
          </a:p>
          <a:p>
            <a:pPr indent="-17780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Uguaglianza</a:t>
            </a:r>
            <a:endParaRPr/>
          </a:p>
          <a:p>
            <a:pPr indent="-17780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Solidarietà</a:t>
            </a:r>
            <a:endParaRPr/>
          </a:p>
          <a:p>
            <a:pPr indent="-17780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Giustizia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5"/>
          <p:cNvSpPr txBox="1"/>
          <p:nvPr/>
        </p:nvSpPr>
        <p:spPr>
          <a:xfrm>
            <a:off x="5761037" y="2646362"/>
            <a:ext cx="459898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Cittadinanza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Circolare e vivere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Diritto di voto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Petizioni e reclami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Protezione consolare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b="0" i="1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Consultazioni pubbliche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ESSERE CITTADINO EUROPEO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istituzioni europee e il processo decisionale</a:t>
            </a:r>
            <a:endParaRPr/>
          </a:p>
        </p:txBody>
      </p:sp>
      <p:sp>
        <p:nvSpPr>
          <p:cNvPr id="117" name="Google Shape;117;p6"/>
          <p:cNvSpPr txBox="1"/>
          <p:nvPr>
            <p:ph idx="1" type="body"/>
          </p:nvPr>
        </p:nvSpPr>
        <p:spPr>
          <a:xfrm>
            <a:off x="838200" y="1825625"/>
            <a:ext cx="9847262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Parlamento europeo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l'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organo legislativo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dell'UE che è 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eletto direttamente dai cittadini dell'Unione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ogni cinque anni. Organo di legislazione, supervisione e bilancio.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Consiglio dell’UE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voce dei governi dei paesi dell’UE, adotta gli atti normativi dell’UE e ne coordina le politiche. Decide insieme al Parlmanto.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Commissione europea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è l’organo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esecutivo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politicamente indipendente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dell'UE. È l'unico organo cui compete redigere le proposte di nuovi atti legislativi europei. Inoltre, attua le decisioni del Parlamento e del Consiglio dell’UE.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ESSERE CITTADINO EUROPEO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istituzioni europee e il processo decisionale</a:t>
            </a:r>
            <a:endParaRPr/>
          </a:p>
        </p:txBody>
      </p:sp>
      <p:sp>
        <p:nvSpPr>
          <p:cNvPr id="123" name="Google Shape;123;p7"/>
          <p:cNvSpPr txBox="1"/>
          <p:nvPr>
            <p:ph idx="1" type="body"/>
          </p:nvPr>
        </p:nvSpPr>
        <p:spPr>
          <a:xfrm>
            <a:off x="838200" y="1825625"/>
            <a:ext cx="9847262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Consiglio europeo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riunisce i 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 dell'UE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per definire l'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 politica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dell'Unione europea. Rappresenta il 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livello più elevato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di cooperazione politica tra i paesi dell'UE.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29" name="Google Shape;129;p8"/>
          <p:cNvSpPr txBox="1"/>
          <p:nvPr>
            <p:ph idx="1" type="body"/>
          </p:nvPr>
        </p:nvSpPr>
        <p:spPr>
          <a:xfrm>
            <a:off x="838200" y="1952625"/>
            <a:ext cx="4935537" cy="3787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Risorse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importanti per finanziare progetti, attività e infrastrutture a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livello nazionale, regionale e locale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particolare in un momento in cui la riduzione dei trasferimenti statali al territorio si unisce ai perduranti effetti della crisi economica.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EUROPEI: RISORSA O STRUMENTO?</a:t>
            </a:r>
            <a:br>
              <a:rPr b="0" i="0" lang="en-US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35" name="Google Shape;135;p9"/>
          <p:cNvSpPr txBox="1"/>
          <p:nvPr/>
        </p:nvSpPr>
        <p:spPr>
          <a:xfrm>
            <a:off x="4491037" y="1997075"/>
            <a:ext cx="2657475" cy="582612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STRUMENTO</a:t>
            </a:r>
            <a:endParaRPr/>
          </a:p>
        </p:txBody>
      </p:sp>
      <p:sp>
        <p:nvSpPr>
          <p:cNvPr id="136" name="Google Shape;136;p9"/>
          <p:cNvSpPr txBox="1"/>
          <p:nvPr/>
        </p:nvSpPr>
        <p:spPr>
          <a:xfrm>
            <a:off x="488950" y="3230562"/>
            <a:ext cx="5149850" cy="2733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realizzare, a livello strategico, gli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obiettivi e le priorità dell’Unione europea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termini di benessere ed uguaglianza, di crescita economica e sociale e di integrazione territoriale</a:t>
            </a:r>
            <a:endParaRPr/>
          </a:p>
        </p:txBody>
      </p:sp>
      <p:sp>
        <p:nvSpPr>
          <p:cNvPr id="137" name="Google Shape;137;p9"/>
          <p:cNvSpPr txBox="1"/>
          <p:nvPr/>
        </p:nvSpPr>
        <p:spPr>
          <a:xfrm>
            <a:off x="6553200" y="3230562"/>
            <a:ext cx="4894262" cy="240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fornire, a livello operativo, una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risposta concreta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realizzabile ai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bisogni reali </a:t>
            </a:r>
            <a:r>
              <a:rPr b="0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dei cittadini europei, collettivamente intesi.</a:t>
            </a:r>
            <a:endParaRPr/>
          </a:p>
        </p:txBody>
      </p:sp>
      <p:sp>
        <p:nvSpPr>
          <p:cNvPr id="138" name="Google Shape;138;p9"/>
          <p:cNvSpPr/>
          <p:nvPr/>
        </p:nvSpPr>
        <p:spPr>
          <a:xfrm rot="2520000">
            <a:off x="7188200" y="2405062"/>
            <a:ext cx="1185862" cy="488950"/>
          </a:xfrm>
          <a:prstGeom prst="rightArrow">
            <a:avLst>
              <a:gd fmla="val 17147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2F52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9"/>
          <p:cNvSpPr/>
          <p:nvPr/>
        </p:nvSpPr>
        <p:spPr>
          <a:xfrm rot="8460000">
            <a:off x="3281362" y="2392362"/>
            <a:ext cx="1184275" cy="487362"/>
          </a:xfrm>
          <a:prstGeom prst="rightArrow">
            <a:avLst>
              <a:gd fmla="val 17156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2F52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2020-05-19T07:10:28Z</dcterms:created>
  <dc:creator>ivan marinelli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